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5" r:id="rId5"/>
    <p:sldId id="277" r:id="rId6"/>
    <p:sldId id="293" r:id="rId7"/>
    <p:sldId id="262" r:id="rId8"/>
    <p:sldId id="294" r:id="rId9"/>
    <p:sldId id="261" r:id="rId10"/>
    <p:sldId id="263" r:id="rId11"/>
    <p:sldId id="286" r:id="rId12"/>
    <p:sldId id="287" r:id="rId13"/>
    <p:sldId id="278" r:id="rId14"/>
    <p:sldId id="266" r:id="rId15"/>
    <p:sldId id="281" r:id="rId16"/>
    <p:sldId id="260" r:id="rId17"/>
    <p:sldId id="295" r:id="rId18"/>
    <p:sldId id="280" r:id="rId19"/>
    <p:sldId id="296" r:id="rId20"/>
    <p:sldId id="291" r:id="rId21"/>
    <p:sldId id="271" r:id="rId22"/>
    <p:sldId id="282" r:id="rId23"/>
    <p:sldId id="275" r:id="rId24"/>
    <p:sldId id="292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63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</cx:f>
        <cx:lvl ptCount="4">
          <cx:pt idx="0">100 GAMES</cx:pt>
          <cx:pt idx="1">500 GAMES</cx:pt>
          <cx:pt idx="2">1000 GAMES</cx:pt>
          <cx:pt idx="3">5000 GAMES</cx:pt>
        </cx:lvl>
      </cx:strDim>
      <cx:numDim type="val">
        <cx:f>Sheet1!$B$2:$B$5</cx:f>
        <cx:lvl ptCount="4" formatCode="General">
          <cx:pt idx="0">80</cx:pt>
          <cx:pt idx="1">300</cx:pt>
          <cx:pt idx="2">700</cx:pt>
          <cx:pt idx="3">4500</cx:pt>
        </cx:lvl>
      </cx:numDim>
    </cx:data>
  </cx:chartData>
  <cx:chart>
    <cx:plotArea>
      <cx:plotAreaRegion>
        <cx:series layoutId="waterfall" uniqueId="{950003B1-9BBD-4144-A6AD-414356A2497D}">
          <cx:tx>
            <cx:txData>
              <cx:f>Sheet1!$B$1</cx:f>
              <cx:v>Q-LEARNING WINS</cx:v>
            </cx:txData>
          </cx:tx>
          <cx:dataId val="0"/>
          <cx:layoutPr>
            <cx:subtotals/>
          </cx:layoutPr>
        </cx:series>
      </cx:plotAreaRegion>
      <cx:axis id="0">
        <cx:catScaling gapWidth="2.19000006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12/6/2021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89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cons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64" r:id="rId13"/>
    <p:sldLayoutId id="2147483672" r:id="rId14"/>
    <p:sldLayoutId id="2147483652" r:id="rId15"/>
    <p:sldLayoutId id="2147483653" r:id="rId16"/>
    <p:sldLayoutId id="2147483665" r:id="rId17"/>
    <p:sldLayoutId id="2147483650" r:id="rId18"/>
    <p:sldLayoutId id="2147483654" r:id="rId19"/>
    <p:sldLayoutId id="2147483674" r:id="rId20"/>
    <p:sldLayoutId id="2147483676" r:id="rId21"/>
    <p:sldLayoutId id="2147483673" r:id="rId22"/>
    <p:sldLayoutId id="2147483675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i%C2%B3-theory-practice-business/reinforcement-learning-part-6-td-%CE%BB-q-learning-99cdfdf4e76a" TargetMode="External"/><Relationship Id="rId2" Type="http://schemas.openxmlformats.org/officeDocument/2006/relationships/hyperlink" Target="https://towardsdatascience.com/simple-reinforcement-learning-q-learning-fcddc4b6fe56#:~:text=Q%2Dlearning%20is%20an%20off,a%20policy%20isn't%20needed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/>
          <a:lstStyle/>
          <a:p>
            <a:r>
              <a:rPr lang="en-US" dirty="0"/>
              <a:t>Ai-Final term project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4355" y="4687178"/>
            <a:ext cx="1598515" cy="1681163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32" name="Subtitle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325275"/>
            <a:ext cx="3677297" cy="104306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Preetam Narendra soni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Chunwang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Date: 12/06/2021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592619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9ADD5-FE6F-48A2-8020-733F78D32B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45719" cy="45719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3" name="Title 22">
            <a:extLst>
              <a:ext uri="{FF2B5EF4-FFF2-40B4-BE49-F238E27FC236}">
                <a16:creationId xmlns:a16="http://schemas.microsoft.com/office/drawing/2014/main" id="{40FD7F00-B598-4B65-9BD5-4C49CB98475D}"/>
              </a:ext>
            </a:extLst>
          </p:cNvPr>
          <p:cNvSpPr txBox="1">
            <a:spLocks/>
          </p:cNvSpPr>
          <p:nvPr/>
        </p:nvSpPr>
        <p:spPr>
          <a:xfrm>
            <a:off x="3750906" y="190721"/>
            <a:ext cx="8441094" cy="127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 of reinforcement strategy</a:t>
            </a:r>
          </a:p>
          <a:p>
            <a:r>
              <a:rPr lang="en-US" dirty="0"/>
              <a:t>for tic-tac-toe player And comparing the results in python.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6C6BA5F-4B27-473A-B4AD-A3C0215E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526" y="1573210"/>
            <a:ext cx="19050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C730C9-D8CD-407A-BADC-C8629F8C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453951"/>
            <a:ext cx="6252029" cy="3521512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Observation of the environment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Deciding how to act using some strategy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Acting accordingly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Receiving a reward or penalty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Learning from the experiences and refining our strategy</a:t>
            </a:r>
          </a:p>
          <a:p>
            <a:pPr>
              <a:buFont typeface="+mj-lt"/>
              <a:buAutoNum type="arabicPeriod"/>
            </a:pPr>
            <a:r>
              <a:rPr lang="en-US" sz="1800" b="0" i="0">
                <a:effectLst/>
              </a:rPr>
              <a:t>Iterate until an optimal strategy is found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10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anchor="ctr">
            <a:normAutofit/>
          </a:bodyPr>
          <a:lstStyle/>
          <a:p>
            <a:r>
              <a:rPr lang="en-ZA" sz="2000"/>
              <a:t>Reinforcement –q-learning</a:t>
            </a:r>
            <a:br>
              <a:rPr lang="en-ZA" sz="2000"/>
            </a:br>
            <a:br>
              <a:rPr lang="en-ZA" sz="2000"/>
            </a:br>
            <a:r>
              <a:rPr lang="en-ZA" sz="2000"/>
              <a:t>quality learning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B6D7F6A5-1D32-4FB4-A25C-6E4A52871C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1/7/20XX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77500" y="6356350"/>
            <a:ext cx="8763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11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36525"/>
            <a:ext cx="10134601" cy="924808"/>
          </a:xfrm>
        </p:spPr>
        <p:txBody>
          <a:bodyPr anchor="ctr">
            <a:normAutofit/>
          </a:bodyPr>
          <a:lstStyle/>
          <a:p>
            <a:r>
              <a:rPr lang="en-US" dirty="0"/>
              <a:t>Q-learning</a:t>
            </a:r>
          </a:p>
        </p:txBody>
      </p:sp>
      <p:pic>
        <p:nvPicPr>
          <p:cNvPr id="39" name="Google Shape;99;p18">
            <a:extLst>
              <a:ext uri="{FF2B5EF4-FFF2-40B4-BE49-F238E27FC236}">
                <a16:creationId xmlns:a16="http://schemas.microsoft.com/office/drawing/2014/main" id="{68F537E2-955B-4BB5-B3D6-3FE4944E24A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0" y="2737125"/>
            <a:ext cx="10983686" cy="36192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1" name="Google Shape;93;p17">
            <a:extLst>
              <a:ext uri="{FF2B5EF4-FFF2-40B4-BE49-F238E27FC236}">
                <a16:creationId xmlns:a16="http://schemas.microsoft.com/office/drawing/2014/main" id="{133AEF23-C3F4-481F-B724-C780FB99E8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061333"/>
            <a:ext cx="10983686" cy="1604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5426" y="3504819"/>
            <a:ext cx="787913" cy="343425"/>
          </a:xfrm>
        </p:spPr>
        <p:txBody>
          <a:bodyPr>
            <a:normAutofit fontScale="92500" lnSpcReduction="20000"/>
          </a:bodyPr>
          <a:lstStyle/>
          <a:p>
            <a:r>
              <a:rPr lang="en-ZA" sz="2400" dirty="0"/>
              <a:t>0.8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863594"/>
            <a:ext cx="10134601" cy="731308"/>
          </a:xfrm>
        </p:spPr>
        <p:txBody>
          <a:bodyPr/>
          <a:lstStyle/>
          <a:p>
            <a:r>
              <a:rPr lang="en-ZA" dirty="0"/>
              <a:t>Implementing q-learning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DC9D9-96D8-47D8-9160-3CA44DC6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2746"/>
            <a:ext cx="2743200" cy="288729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2746"/>
            <a:ext cx="4114800" cy="288729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6711" y="2972603"/>
            <a:ext cx="932" cy="42179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292652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Discount factor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23933" y="2970858"/>
            <a:ext cx="1667" cy="42545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29643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Learning rate 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973452"/>
            <a:ext cx="0" cy="42094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7514" y="4806737"/>
            <a:ext cx="505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Reward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5238" y="4806737"/>
            <a:ext cx="317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Storing all wins/loss/draw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806737"/>
            <a:ext cx="0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10645"/>
            <a:ext cx="2057400" cy="6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Q values of all states initializing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100" dirty="0"/>
              <a:t>Storing all states history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13939C-0BED-44E1-BD38-A7DA7488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76924" y="3527050"/>
            <a:ext cx="787920" cy="244766"/>
          </a:xfrm>
        </p:spPr>
        <p:txBody>
          <a:bodyPr/>
          <a:lstStyle/>
          <a:p>
            <a:r>
              <a:rPr lang="en-US" sz="2400" dirty="0"/>
              <a:t>0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0B48F4E-3697-4643-A1AE-9815F019A8A7}"/>
              </a:ext>
            </a:extLst>
          </p:cNvPr>
          <p:cNvSpPr txBox="1">
            <a:spLocks/>
          </p:cNvSpPr>
          <p:nvPr/>
        </p:nvSpPr>
        <p:spPr>
          <a:xfrm>
            <a:off x="9756062" y="3492840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0.2</a:t>
            </a:r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C73A7616-60CE-406B-AA54-E31E38F26FEC}"/>
              </a:ext>
            </a:extLst>
          </p:cNvPr>
          <p:cNvSpPr txBox="1">
            <a:spLocks/>
          </p:cNvSpPr>
          <p:nvPr/>
        </p:nvSpPr>
        <p:spPr>
          <a:xfrm>
            <a:off x="1850445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[ ]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DD25E83E-A932-4CD5-B4CC-AC3C9D77E973}"/>
              </a:ext>
            </a:extLst>
          </p:cNvPr>
          <p:cNvSpPr txBox="1">
            <a:spLocks/>
          </p:cNvSpPr>
          <p:nvPr/>
        </p:nvSpPr>
        <p:spPr>
          <a:xfrm>
            <a:off x="5006829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1/-1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FBCF2794-F5B4-4D12-9D27-1B331494FC70}"/>
              </a:ext>
            </a:extLst>
          </p:cNvPr>
          <p:cNvSpPr txBox="1">
            <a:spLocks/>
          </p:cNvSpPr>
          <p:nvPr/>
        </p:nvSpPr>
        <p:spPr>
          <a:xfrm>
            <a:off x="7959014" y="4275091"/>
            <a:ext cx="1259632" cy="444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Bar plot</a:t>
            </a:r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325632"/>
              </p:ext>
            </p:extLst>
          </p:nvPr>
        </p:nvGraphicFramePr>
        <p:xfrm>
          <a:off x="1033463" y="1403980"/>
          <a:ext cx="10058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770801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800439">
                  <a:extLst>
                    <a:ext uri="{9D8B030D-6E8A-4147-A177-3AD203B41FA5}">
                      <a16:colId xmlns:a16="http://schemas.microsoft.com/office/drawing/2014/main" val="15320970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Function select move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Game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Main.py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274320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Class Q_learning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 rate=0.2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Find available moves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marks to each player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strategy to each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number of games to be played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Decay/discount = 0.8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Compare with exploratory rate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the move from strategy move the player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functions from strategy and game move the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Record the wins and loss of each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Exploratory rate =0.1</a:t>
                      </a: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compute hash function find the 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vaue</a:t>
                      </a: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of the 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Determine the winner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Storing them in list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Store the value as max value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Assign the reward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the bar plot to plot the statistics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Store the state as best 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Compare them after certain games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chemeClr val="accent2"/>
                        </a:gs>
                        <a:gs pos="8000">
                          <a:schemeClr val="accent1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Now compute for all available states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Select the best state value and state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Using the play game function move the player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Once moved the state value is store in list for further reference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8A0B9-4C2A-42B2-9399-ED220400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8E509-ADE7-47F4-9F1D-FB64FAB5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D86F-5C0C-4683-9BBC-4038FCC9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Implementing q-learning in python strategy.py </a:t>
            </a:r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light, traffic&#10;&#10;Description automatically generated">
            <a:extLst>
              <a:ext uri="{FF2B5EF4-FFF2-40B4-BE49-F238E27FC236}">
                <a16:creationId xmlns:a16="http://schemas.microsoft.com/office/drawing/2014/main" id="{8A39E772-7F43-4CA0-8832-7F2319E9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3" y="2005320"/>
            <a:ext cx="6526545" cy="4351030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/>
          <a:p>
            <a:r>
              <a:rPr lang="en-ZA" dirty="0"/>
              <a:t>Research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</a:rPr>
              <a:t>Random strategy selects randomly from available moves and play. 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</a:rPr>
              <a:t>This </a:t>
            </a:r>
            <a:r>
              <a:rPr lang="en-US" sz="1800" dirty="0"/>
              <a:t>is a very general approach when initiating the game but may give tough time to opponent sometime</a:t>
            </a:r>
          </a:p>
          <a:p>
            <a:pPr>
              <a:buFont typeface="+mj-lt"/>
              <a:buAutoNum type="arabicPeriod"/>
            </a:pPr>
            <a:r>
              <a:rPr lang="en-US" sz="1800" b="0" i="0" dirty="0">
                <a:effectLst/>
              </a:rPr>
              <a:t>T</a:t>
            </a:r>
            <a:r>
              <a:rPr lang="en-US" sz="1800" dirty="0"/>
              <a:t>his approach helps us in making the game fair </a:t>
            </a:r>
            <a:endParaRPr lang="en-US" sz="1800" b="0" i="0" dirty="0">
              <a:effectLst/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AI- Tic-Tac-Toe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14</a:t>
            </a:fld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anchor="ctr">
            <a:normAutofit/>
          </a:bodyPr>
          <a:lstStyle/>
          <a:p>
            <a:r>
              <a:rPr lang="en-ZA" dirty="0"/>
              <a:t>Random strategy</a:t>
            </a:r>
          </a:p>
        </p:txBody>
      </p:sp>
    </p:spTree>
    <p:extLst>
      <p:ext uri="{BB962C8B-B14F-4D97-AF65-F5344CB8AC3E}">
        <p14:creationId xmlns:p14="http://schemas.microsoft.com/office/powerpoint/2010/main" val="670963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random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0884" y="3783794"/>
            <a:ext cx="2207121" cy="492025"/>
          </a:xfrm>
        </p:spPr>
        <p:txBody>
          <a:bodyPr/>
          <a:lstStyle/>
          <a:p>
            <a:r>
              <a:rPr lang="en-US" dirty="0"/>
              <a:t>Random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89097"/>
            <a:ext cx="10319657" cy="924808"/>
          </a:xfrm>
        </p:spPr>
        <p:txBody>
          <a:bodyPr/>
          <a:lstStyle/>
          <a:p>
            <a:r>
              <a:rPr lang="en-ZA" dirty="0"/>
              <a:t>Our competition- 1000 games </a:t>
            </a:r>
          </a:p>
        </p:txBody>
      </p:sp>
      <p:sp>
        <p:nvSpPr>
          <p:cNvPr id="78" name="Date Placeholder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C4C992A-C5E7-4DAE-ABA7-747AF846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54" y="1349162"/>
            <a:ext cx="3136878" cy="235265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F9A1556E-1E64-47EC-9278-F034569D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95" y="4180614"/>
            <a:ext cx="3220837" cy="241562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FD5CD21-915A-4E3C-9D09-AE8976958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763" y="1349162"/>
            <a:ext cx="3136877" cy="2352658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44256CF7-B198-4AB1-9591-4810D36C9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763" y="4180614"/>
            <a:ext cx="3234355" cy="24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random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/>
          </a:bodyPr>
          <a:lstStyle/>
          <a:p>
            <a:r>
              <a:rPr lang="en-ZA" dirty="0"/>
              <a:t>Q-learning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Competitor A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549102B-A15B-4DD9-ACB2-6B3DFC454B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5224" y="4332980"/>
            <a:ext cx="1183179" cy="492025"/>
          </a:xfrm>
        </p:spPr>
        <p:txBody>
          <a:bodyPr/>
          <a:lstStyle/>
          <a:p>
            <a:r>
              <a:rPr lang="en-US" dirty="0"/>
              <a:t>Competitor 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US" dirty="0"/>
              <a:t>Competitor 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Competitor C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7295E-2606-43E1-8F52-683161B21F4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01857" y="5068793"/>
            <a:ext cx="1183179" cy="492025"/>
          </a:xfrm>
        </p:spPr>
        <p:txBody>
          <a:bodyPr/>
          <a:lstStyle/>
          <a:p>
            <a:r>
              <a:rPr lang="en-US" dirty="0"/>
              <a:t>Competitor 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0884" y="3783794"/>
            <a:ext cx="2207121" cy="492025"/>
          </a:xfrm>
        </p:spPr>
        <p:txBody>
          <a:bodyPr/>
          <a:lstStyle/>
          <a:p>
            <a:r>
              <a:rPr lang="en-US" dirty="0"/>
              <a:t>Random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B7FD816-4B5B-460E-89BC-DCA4C0FA59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39963" y="2611626"/>
            <a:ext cx="1706965" cy="1048575"/>
          </a:xfrm>
        </p:spPr>
        <p:txBody>
          <a:bodyPr/>
          <a:lstStyle/>
          <a:p>
            <a:r>
              <a:rPr lang="en-US" dirty="0"/>
              <a:t>Contoso Ltd.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416" y="142444"/>
            <a:ext cx="10319657" cy="924808"/>
          </a:xfrm>
        </p:spPr>
        <p:txBody>
          <a:bodyPr/>
          <a:lstStyle/>
          <a:p>
            <a:r>
              <a:rPr lang="en-ZA" dirty="0"/>
              <a:t>Our competition- 5000 games </a:t>
            </a:r>
          </a:p>
        </p:txBody>
      </p:sp>
      <p:sp>
        <p:nvSpPr>
          <p:cNvPr id="78" name="Date Placeholder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A05DE11-7200-40DC-95DE-B8FC1ECE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10" y="4134563"/>
            <a:ext cx="3240216" cy="2430162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E264BF6E-D403-460A-B2F8-58139DD1F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15" y="4246974"/>
            <a:ext cx="3240217" cy="2430163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9A9FEE30-F74C-4D5D-9A03-BB2454F7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67" y="1254277"/>
            <a:ext cx="3147355" cy="2360516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9C588388-DBED-4B28-A8F0-3F4B2D0EC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186" y="1319208"/>
            <a:ext cx="3240217" cy="243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89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After 5000 games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8084" y="2142388"/>
            <a:ext cx="4033916" cy="803510"/>
          </a:xfrm>
        </p:spPr>
        <p:txBody>
          <a:bodyPr>
            <a:normAutofit/>
          </a:bodyPr>
          <a:lstStyle/>
          <a:p>
            <a:r>
              <a:rPr lang="en-US" dirty="0"/>
              <a:t>Q –learning defeated Random strategy and had higher edge on all games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0A38C9-2298-46BC-99F7-04651877469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1E09EC-39FF-4EB8-8F0B-AA0BB813F0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Q vs q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4050625" cy="905178"/>
          </a:xfrm>
        </p:spPr>
        <p:txBody>
          <a:bodyPr>
            <a:normAutofit/>
          </a:bodyPr>
          <a:lstStyle/>
          <a:p>
            <a:r>
              <a:rPr lang="en-US" dirty="0"/>
              <a:t> initially there was difference but as soon as they number of games increase, they both had equal wins, loss and draw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US" dirty="0"/>
              <a:t>Q vs r and  r vs q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3"/>
            <a:ext cx="4265229" cy="758817"/>
          </a:xfrm>
        </p:spPr>
        <p:txBody>
          <a:bodyPr>
            <a:normAutofit/>
          </a:bodyPr>
          <a:lstStyle/>
          <a:p>
            <a:r>
              <a:rPr lang="en-US" dirty="0"/>
              <a:t>Initially q was losing when test for 10 games but as games increased to 1000 q learning was on higher side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6"/>
            <a:ext cx="6896878" cy="924808"/>
          </a:xfrm>
        </p:spPr>
        <p:txBody>
          <a:bodyPr>
            <a:normAutofit/>
          </a:bodyPr>
          <a:lstStyle/>
          <a:p>
            <a:r>
              <a:rPr lang="en-ZA" dirty="0"/>
              <a:t>Scaling wins by q learning</a:t>
            </a:r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/>
          <a:lstStyle/>
          <a:p>
            <a:r>
              <a:rPr lang="en-US" dirty="0"/>
              <a:t>5000 game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9715440"/>
              </p:ext>
            </p:extLst>
          </p:nvPr>
        </p:nvGraphicFramePr>
        <p:xfrm>
          <a:off x="1033463" y="3162300"/>
          <a:ext cx="5062535" cy="2821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50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1250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81636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 vs R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vs Q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 vs Q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vs R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24012">
                <a:tc gridSpan="5"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278833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Q wins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2100-Q-Player 1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2000-R-player1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 wins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1900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2100-Q-player2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2400-R-player 2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Draw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800-draw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47021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5000</a:t>
                      </a:r>
                      <a:endParaRPr lang="ru-RU" sz="12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/>
          <a:lstStyle/>
          <a:p>
            <a:r>
              <a:rPr lang="en-US" dirty="0"/>
              <a:t>Q-learning wins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7" name="Content Placeholder 13" descr="Chart">
                <a:extLst>
                  <a:ext uri="{FF2B5EF4-FFF2-40B4-BE49-F238E27FC236}">
                    <a16:creationId xmlns:a16="http://schemas.microsoft.com/office/drawing/2014/main" id="{864E5252-A4EE-4C7C-AF7F-132ED2B8ECD8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1509152236"/>
                  </p:ext>
                </p:extLst>
              </p:nvPr>
            </p:nvGraphicFramePr>
            <p:xfrm>
              <a:off x="7240588" y="3162300"/>
              <a:ext cx="4114800" cy="302736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7" name="Content Placeholder 13" descr="Chart">
                <a:extLst>
                  <a:ext uri="{FF2B5EF4-FFF2-40B4-BE49-F238E27FC236}">
                    <a16:creationId xmlns:a16="http://schemas.microsoft.com/office/drawing/2014/main" id="{864E5252-A4EE-4C7C-AF7F-132ED2B8EC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0588" y="3162300"/>
                <a:ext cx="4114800" cy="302736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095202E-1CEC-4522-897F-6C23B1EB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7DA2B65-5247-4D26-8C50-9105D34D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D9C6F-9710-4314-A4D1-339802AD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55F035-06C6-4CD7-ABC9-1E7FF8A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1462" y="5183804"/>
            <a:ext cx="2443654" cy="320381"/>
          </a:xfrm>
        </p:spPr>
        <p:txBody>
          <a:bodyPr/>
          <a:lstStyle/>
          <a:p>
            <a:r>
              <a:rPr lang="en-US" dirty="0"/>
              <a:t>PREETAM N SONI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61461" y="5529280"/>
            <a:ext cx="2443099" cy="3615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MS, DATA SCIENCE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D60BE64-23D9-47F8-93B5-D89C8872DF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1476" y="5061424"/>
            <a:ext cx="2443654" cy="320381"/>
          </a:xfrm>
        </p:spPr>
        <p:txBody>
          <a:bodyPr/>
          <a:lstStyle/>
          <a:p>
            <a:r>
              <a:rPr lang="en-US" dirty="0"/>
              <a:t>CHUNWANG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C8BBC8B0-E37D-4D40-A0FD-2C96486AC2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1475" y="5406900"/>
            <a:ext cx="2443099" cy="361598"/>
          </a:xfrm>
        </p:spPr>
        <p:txBody>
          <a:bodyPr/>
          <a:lstStyle/>
          <a:p>
            <a:r>
              <a:rPr lang="en-US" dirty="0"/>
              <a:t>MS, DATA SCIENCE</a:t>
            </a:r>
          </a:p>
        </p:txBody>
      </p:sp>
      <p:pic>
        <p:nvPicPr>
          <p:cNvPr id="15" name="Picture Placeholder 1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ED1F6F2-BFB2-47CC-BD43-2DAB4DD490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811" r="7811"/>
          <a:stretch>
            <a:fillRect/>
          </a:stretch>
        </p:blipFill>
        <p:spPr>
          <a:xfrm>
            <a:off x="7667625" y="2233613"/>
            <a:ext cx="3917950" cy="2390775"/>
          </a:xfr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shape, qr code&#10;&#10;Description automatically generated">
            <a:extLst>
              <a:ext uri="{FF2B5EF4-FFF2-40B4-BE49-F238E27FC236}">
                <a16:creationId xmlns:a16="http://schemas.microsoft.com/office/drawing/2014/main" id="{7869BA24-7237-4141-A9E7-F02DB3274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7"/>
          <a:stretch/>
        </p:blipFill>
        <p:spPr>
          <a:xfrm>
            <a:off x="6016886" y="10"/>
            <a:ext cx="6175114" cy="685799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anchor="t">
            <a:normAutofit/>
          </a:bodyPr>
          <a:lstStyle/>
          <a:p>
            <a:r>
              <a:rPr lang="en-ZA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vert="horz" lIns="0" tIns="45720" rIns="91440" bIns="45720" rtlCol="0">
            <a:normAutofit/>
          </a:bodyPr>
          <a:lstStyle/>
          <a:p>
            <a:r>
              <a:rPr lang="en-US" dirty="0"/>
              <a:t>Preetam Soni and Chunwang are Graduate students at University of New Haven.</a:t>
            </a:r>
          </a:p>
          <a:p>
            <a:r>
              <a:rPr lang="en-US" dirty="0"/>
              <a:t>Pursuing MS, Data Science(Batch-Dec 2022)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1/7/20XX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ZA" dirty="0"/>
              <a:t>Pitch deck</a:t>
            </a:r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6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vert="horz" lIns="0" tIns="45720" rIns="91440" bIns="45720" rtlCol="0" anchor="t">
            <a:normAutofit fontScale="92500"/>
          </a:bodyPr>
          <a:lstStyle/>
          <a:p>
            <a:r>
              <a:rPr lang="en-US" dirty="0"/>
              <a:t>We implemented reinforcement learning over tic tac toe game in python using python 3.6, PyCharm, pandas and matplotlib. </a:t>
            </a:r>
          </a:p>
          <a:p>
            <a:r>
              <a:rPr lang="en-US" dirty="0"/>
              <a:t>We got the statistics using bar plot to compare the wins for Q-learning over Random and tested them for 5000 games.</a:t>
            </a:r>
          </a:p>
          <a:p>
            <a:r>
              <a:rPr lang="en-US" dirty="0"/>
              <a:t>Q-learning after going over the 5000 games is indeed the best strategy to win max games with random strategy 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7B2D-E079-452D-AF35-33E35A9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E76A85-4D10-43DD-BAFA-967573F1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07" y="217196"/>
            <a:ext cx="2809941" cy="28099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-58994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307" y="4277953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Preetam Narendra Soni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Pritam.soni4949@gmail.com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/>
              <a:t>Chunwang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128F929A-B581-4BD0-9AA0-4BC9E63D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6401" y="2212257"/>
            <a:ext cx="3769016" cy="37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6976CB-8AE2-4789-865F-4EDABFB02D72}"/>
              </a:ext>
            </a:extLst>
          </p:cNvPr>
          <p:cNvSpPr/>
          <p:nvPr/>
        </p:nvSpPr>
        <p:spPr>
          <a:xfrm>
            <a:off x="112537" y="612755"/>
            <a:ext cx="8178023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https://www.learndatasci.com/tutorials/reinforcement-q-learning-scratch-python-openai-gym/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https://pypi.org/project/pyqlearning/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https://towardsdatascience.com/simple-reinforcement-learning-q-learning-fcddc4b6fe56#:~:text=Q%2Dlearning%20is%20an%20off,a%20policy%20isn't%20needed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https://medium.com/ai%C2%B3-theory-practice-business/reinforcement-learning-part-6-td-%CE%BB-q-learning-99cdfdf4e76a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6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2-player game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2 player are involved in this game placing assigned mark on 3x3 board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Game play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Each player is assigned ‘X’ or ‘O’ and they play turn –by-turn placing the mark on 3x3 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winner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1458925"/>
          </a:xfrm>
        </p:spPr>
        <p:txBody>
          <a:bodyPr>
            <a:normAutofit/>
          </a:bodyPr>
          <a:lstStyle/>
          <a:p>
            <a:r>
              <a:rPr lang="en-US" dirty="0"/>
              <a:t>Whoever get the 3 marks in straight line wins the game.</a:t>
            </a:r>
          </a:p>
          <a:p>
            <a:r>
              <a:rPr lang="en-US" dirty="0"/>
              <a:t>weather be in Row, Column or in diagonal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Tic-tac-toe 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12/06/2021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Quick game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90758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It is a quick game so the players can play multiple times and enjoy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Player  a and player 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1302937"/>
          </a:xfrm>
        </p:spPr>
        <p:txBody>
          <a:bodyPr>
            <a:normAutofit/>
          </a:bodyPr>
          <a:lstStyle/>
          <a:p>
            <a:r>
              <a:rPr lang="en-US" dirty="0"/>
              <a:t>Each player applies different strategies to block, defend, to make opponent lose the game. </a:t>
            </a: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1E82FF75-5D5B-416F-8580-0C8501D8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73" y="4342649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88B4D1C3-7B2B-44F0-B34C-EF14A8C4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673" y="486840"/>
            <a:ext cx="2105025" cy="217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3290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Create board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4619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/>
          <a:lstStyle/>
          <a:p>
            <a:r>
              <a:rPr lang="en-US" dirty="0"/>
              <a:t>Introduce  players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320381"/>
          </a:xfrm>
        </p:spPr>
        <p:txBody>
          <a:bodyPr/>
          <a:lstStyle/>
          <a:p>
            <a:r>
              <a:rPr lang="en-US" dirty="0"/>
              <a:t>Introduce gameplay and winner statistics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/>
          <a:lstStyle/>
          <a:p>
            <a:r>
              <a:rPr lang="en-US" dirty="0"/>
              <a:t>Introduce strategies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40B9E77-9141-43FC-8A84-FD400CEF5C32}"/>
              </a:ext>
            </a:extLst>
          </p:cNvPr>
          <p:cNvSpPr txBox="1">
            <a:spLocks/>
          </p:cNvSpPr>
          <p:nvPr/>
        </p:nvSpPr>
        <p:spPr>
          <a:xfrm>
            <a:off x="4340289" y="419184"/>
            <a:ext cx="4701074" cy="1110286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 in python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Implement tic-tac-toe in python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664822"/>
          </a:xfrm>
        </p:spPr>
        <p:txBody>
          <a:bodyPr/>
          <a:lstStyle/>
          <a:p>
            <a:r>
              <a:rPr lang="en-US" dirty="0"/>
              <a:t>Introduce  players, gameplay , reinforcement strategies and  compare them.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557190"/>
          </a:xfrm>
        </p:spPr>
        <p:txBody>
          <a:bodyPr/>
          <a:lstStyle/>
          <a:p>
            <a:r>
              <a:rPr lang="en-US" dirty="0"/>
              <a:t>Train player with q-learning and make it win above 70% when played with random  by storing the state results from previous state and rewards points for next game reference.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/>
          <a:lstStyle/>
          <a:p>
            <a:r>
              <a:rPr lang="en-US" dirty="0"/>
              <a:t>Make each player with certain strategy play 5000 games with other player with certain strategy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93FB561-48D5-4B0A-A1BC-206E26755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2" y="2318595"/>
            <a:ext cx="3567792" cy="346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63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Board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Implement a flexible board, not just related to 3x3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/>
          <a:lstStyle/>
          <a:p>
            <a:r>
              <a:rPr lang="en-US" dirty="0"/>
              <a:t>Game play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How a player with a certain strategy approach the game play and win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US" dirty="0"/>
              <a:t>Q-learning strategy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Storing each reward and state value for future </a:t>
            </a:r>
            <a:r>
              <a:rPr lang="en-US" dirty="0" err="1"/>
              <a:t>game_play</a:t>
            </a:r>
            <a:r>
              <a:rPr lang="en-US" dirty="0"/>
              <a:t> reference and after certain games winning streak increases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Analysis of q-learning strategy and random strategy over tic-tac-toe game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12/06/2021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/>
          <a:lstStyle/>
          <a:p>
            <a:r>
              <a:rPr lang="en-US" dirty="0"/>
              <a:t>Random strategy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rmAutofit/>
          </a:bodyPr>
          <a:lstStyle/>
          <a:p>
            <a:r>
              <a:rPr lang="en-US" dirty="0"/>
              <a:t>I always used this strategy while playing tic tac toe. Selecting  randomly from available states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551950"/>
            <a:ext cx="3104198" cy="320381"/>
          </a:xfrm>
        </p:spPr>
        <p:txBody>
          <a:bodyPr/>
          <a:lstStyle/>
          <a:p>
            <a:r>
              <a:rPr lang="en-US" dirty="0"/>
              <a:t>Player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41848" y="4897425"/>
            <a:ext cx="3103493" cy="13029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Assigning strategy.</a:t>
            </a:r>
          </a:p>
          <a:p>
            <a:r>
              <a:rPr lang="en-US" dirty="0"/>
              <a:t>Getting payer value.</a:t>
            </a:r>
          </a:p>
          <a:p>
            <a:r>
              <a:rPr lang="en-US" dirty="0"/>
              <a:t>Moving the player </a:t>
            </a:r>
          </a:p>
          <a:p>
            <a:r>
              <a:rPr lang="en-US" dirty="0"/>
              <a:t>Reward for each game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US" dirty="0"/>
              <a:t>Printing analysis 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49930" y="4897425"/>
            <a:ext cx="3103493" cy="866401"/>
          </a:xfrm>
        </p:spPr>
        <p:txBody>
          <a:bodyPr>
            <a:normAutofit fontScale="92500"/>
          </a:bodyPr>
          <a:lstStyle/>
          <a:p>
            <a:r>
              <a:rPr lang="en-ZA" noProof="1"/>
              <a:t>Printed graph – total 4 bar plots </a:t>
            </a:r>
          </a:p>
          <a:p>
            <a:r>
              <a:rPr lang="en-ZA" noProof="1"/>
              <a:t>Each time each player has different strategy to play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AF5B33-8D7D-4BFB-A4C0-13E71B3F113E}"/>
              </a:ext>
            </a:extLst>
          </p:cNvPr>
          <p:cNvSpPr txBox="1">
            <a:spLocks/>
          </p:cNvSpPr>
          <p:nvPr/>
        </p:nvSpPr>
        <p:spPr>
          <a:xfrm>
            <a:off x="1009298" y="2206855"/>
            <a:ext cx="3104198" cy="345475"/>
          </a:xfrm>
          <a:prstGeom prst="rect">
            <a:avLst/>
          </a:prstGeom>
        </p:spPr>
        <p:txBody>
          <a:bodyPr vert="horz" lIns="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Steps involved: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young person wearing safety goggles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6694955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Python 3, PyCharm, pandas, matplotlib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540104"/>
          </a:xfrm>
        </p:spPr>
        <p:txBody>
          <a:bodyPr>
            <a:normAutofit fontScale="92500" lnSpcReduction="10000"/>
          </a:bodyPr>
          <a:lstStyle/>
          <a:p>
            <a:r>
              <a:rPr lang="en-ZA" dirty="0"/>
              <a:t>Total 5 .</a:t>
            </a:r>
            <a:r>
              <a:rPr lang="en-ZA" dirty="0" err="1"/>
              <a:t>py</a:t>
            </a:r>
            <a:r>
              <a:rPr lang="en-ZA" dirty="0"/>
              <a:t> files, implemented in PyCharm and using pandas and matplotlib printed the statistics for comparison between the strategies.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0F7F98C-FFCE-405F-B18C-BDC55EDB7BF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1/7/20XX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/>
          <a:lstStyle/>
          <a:p>
            <a:r>
              <a:rPr lang="en-US" dirty="0"/>
              <a:t>Techniques/strategies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7" y="3933114"/>
            <a:ext cx="5041422" cy="1172504"/>
          </a:xfrm>
        </p:spPr>
        <p:txBody>
          <a:bodyPr>
            <a:normAutofit/>
          </a:bodyPr>
          <a:lstStyle/>
          <a:p>
            <a:r>
              <a:rPr lang="en-US" dirty="0"/>
              <a:t>2 strategies implemented Q-learning and Random strategy</a:t>
            </a:r>
          </a:p>
          <a:p>
            <a:r>
              <a:rPr lang="en-US" dirty="0"/>
              <a:t>Each player takes 1 strategy and play 5000 games</a:t>
            </a:r>
          </a:p>
          <a:p>
            <a:r>
              <a:rPr lang="en-US" dirty="0"/>
              <a:t>Total 4 format of games: Q vs R, R vs Q, Q vs Q, R vs R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/>
          <a:lstStyle/>
          <a:p>
            <a:r>
              <a:rPr lang="en-ZA" dirty="0"/>
              <a:t>Printing bar plot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540104"/>
          </a:xfrm>
        </p:spPr>
        <p:txBody>
          <a:bodyPr>
            <a:normAutofit/>
          </a:bodyPr>
          <a:lstStyle/>
          <a:p>
            <a:r>
              <a:rPr lang="en-ZA" dirty="0"/>
              <a:t>Printing bar plot and then comparing the wins, lose, draw between games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a circuit board">
            <a:extLst>
              <a:ext uri="{FF2B5EF4-FFF2-40B4-BE49-F238E27FC236}">
                <a16:creationId xmlns:a16="http://schemas.microsoft.com/office/drawing/2014/main" id="{32B7DCB8-8642-41A3-89BF-66289A34E3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2700"/>
            <a:ext cx="7080595" cy="6870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9EEB-A12A-415B-A95B-055D2B34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F25F1-9242-41C0-96EB-97E19717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AI- Tic-Tac-Toe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E7B4C-9F2C-459E-B835-5C4DEAB0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Implemented Q-learning and random strategies </a:t>
            </a:r>
          </a:p>
          <a:p>
            <a:r>
              <a:rPr lang="en-ZA" noProof="1"/>
              <a:t>Compared Q learning to a random strategy to see how Qlearning behaves and improves</a:t>
            </a:r>
          </a:p>
          <a:p>
            <a:endParaRPr lang="en-ZA" noProof="1"/>
          </a:p>
          <a:p>
            <a:endParaRPr lang="en-ZA" noProof="1"/>
          </a:p>
          <a:p>
            <a:endParaRPr lang="en-US" dirty="0"/>
          </a:p>
        </p:txBody>
      </p:sp>
      <p:pic>
        <p:nvPicPr>
          <p:cNvPr id="9" name="Picture 8" descr="Graphical user interface, shape, qr code&#10;&#10;Description automatically generated">
            <a:extLst>
              <a:ext uri="{FF2B5EF4-FFF2-40B4-BE49-F238E27FC236}">
                <a16:creationId xmlns:a16="http://schemas.microsoft.com/office/drawing/2014/main" id="{61F775B5-DB6B-4FF8-924A-E67837774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106" y="-3062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0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wo young people playing with a scientific device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0085" y="4546575"/>
            <a:ext cx="1500624" cy="1681163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3" y="2750392"/>
            <a:ext cx="2427135" cy="1681163"/>
          </a:xfrm>
        </p:spPr>
        <p:txBody>
          <a:bodyPr/>
          <a:lstStyle/>
          <a:p>
            <a:r>
              <a:rPr lang="en-US" dirty="0"/>
              <a:t>vs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/>
          <a:lstStyle/>
          <a:p>
            <a:r>
              <a:rPr lang="en-US" dirty="0"/>
              <a:t>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65" y="4890903"/>
            <a:ext cx="5747657" cy="992505"/>
          </a:xfrm>
        </p:spPr>
        <p:txBody>
          <a:bodyPr>
            <a:noAutofit/>
          </a:bodyPr>
          <a:lstStyle/>
          <a:p>
            <a:r>
              <a:rPr lang="en-US" dirty="0"/>
              <a:t>Understand about reinforcement, q-learning and random strategy</a:t>
            </a:r>
          </a:p>
        </p:txBody>
      </p:sp>
      <p:sp>
        <p:nvSpPr>
          <p:cNvPr id="34" name="Graphic 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6EEADBB-58C0-46FF-9768-E050AA5037E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509" y="318133"/>
            <a:ext cx="7070466" cy="3297928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C862B5A-75AE-4012-B7F5-45209E199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15" y="1163701"/>
            <a:ext cx="2190750" cy="2085975"/>
          </a:xfrm>
          <a:prstGeom prst="rect">
            <a:avLst/>
          </a:prstGeom>
        </p:spPr>
      </p:pic>
      <p:pic>
        <p:nvPicPr>
          <p:cNvPr id="12" name="Picture 11" descr="Diagram, shape&#10;&#10;Description automatically generated">
            <a:extLst>
              <a:ext uri="{FF2B5EF4-FFF2-40B4-BE49-F238E27FC236}">
                <a16:creationId xmlns:a16="http://schemas.microsoft.com/office/drawing/2014/main" id="{3B784385-04EB-4E39-818B-BFF938005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95" y="504864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1145</Words>
  <Application>Microsoft Office PowerPoint</Application>
  <PresentationFormat>Widescreen</PresentationFormat>
  <Paragraphs>265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Source Sans Pro</vt:lpstr>
      <vt:lpstr>Times New Roman</vt:lpstr>
      <vt:lpstr>Office Theme</vt:lpstr>
      <vt:lpstr>Ai-Final term project</vt:lpstr>
      <vt:lpstr>About us</vt:lpstr>
      <vt:lpstr>Tic-tac-toe </vt:lpstr>
      <vt:lpstr>idea</vt:lpstr>
      <vt:lpstr>objective</vt:lpstr>
      <vt:lpstr>Analysis of q-learning strategy and random strategy over tic-tac-toe game</vt:lpstr>
      <vt:lpstr>System requirements</vt:lpstr>
      <vt:lpstr>outcome</vt:lpstr>
      <vt:lpstr>Understand about reinforcement, q-learning and random strategy</vt:lpstr>
      <vt:lpstr>Reinforcement –q-learning  quality learning</vt:lpstr>
      <vt:lpstr>Q-learning</vt:lpstr>
      <vt:lpstr>Implementing q-learning</vt:lpstr>
      <vt:lpstr>Implementing q-learning in python strategy.py </vt:lpstr>
      <vt:lpstr>Random strategy</vt:lpstr>
      <vt:lpstr>Our competition- 1000 games </vt:lpstr>
      <vt:lpstr>Our competition- 5000 games </vt:lpstr>
      <vt:lpstr>Scaling wins by q learning</vt:lpstr>
      <vt:lpstr>Traction</vt:lpstr>
      <vt:lpstr>Meet the team</vt:lpstr>
      <vt:lpstr>Summary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Ai-Final term project</dc:title>
  <dc:creator>preetam soni</dc:creator>
  <cp:lastModifiedBy>preetam soni</cp:lastModifiedBy>
  <cp:revision>1</cp:revision>
  <dcterms:created xsi:type="dcterms:W3CDTF">2021-12-06T17:20:56Z</dcterms:created>
  <dcterms:modified xsi:type="dcterms:W3CDTF">2021-12-06T22:13:42Z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